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6" r:id="rId2"/>
    <p:sldId id="292" r:id="rId3"/>
    <p:sldId id="293" r:id="rId4"/>
    <p:sldId id="308" r:id="rId5"/>
    <p:sldId id="295" r:id="rId6"/>
    <p:sldId id="296" r:id="rId7"/>
    <p:sldId id="309" r:id="rId8"/>
    <p:sldId id="297" r:id="rId9"/>
    <p:sldId id="314" r:id="rId10"/>
    <p:sldId id="305" r:id="rId11"/>
    <p:sldId id="298" r:id="rId12"/>
    <p:sldId id="299" r:id="rId13"/>
    <p:sldId id="300" r:id="rId14"/>
    <p:sldId id="301" r:id="rId15"/>
    <p:sldId id="302" r:id="rId16"/>
    <p:sldId id="303" r:id="rId17"/>
    <p:sldId id="312" r:id="rId18"/>
    <p:sldId id="304" r:id="rId19"/>
    <p:sldId id="311" r:id="rId20"/>
    <p:sldId id="313" r:id="rId21"/>
    <p:sldId id="306" r:id="rId22"/>
    <p:sldId id="307" r:id="rId23"/>
    <p:sldId id="294" r:id="rId24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A1"/>
    <a:srgbClr val="F07F13"/>
    <a:srgbClr val="1956A0"/>
    <a:srgbClr val="F49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73C1F134-5A08-4FAE-91D9-B32809E2AB3D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C477B18C-7BA8-419B-9966-2535FFFE75B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185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5177B-A5D4-4660-882A-DAE2B34A5FFB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11B47-2C5C-4CA8-ABF8-67D9FC1550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54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11B47-2C5C-4CA8-ABF8-67D9FC15503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AC4-FB7E-4405-8875-D2779DC31D44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B567-E233-4D53-B261-5BAACA64F0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08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AC4-FB7E-4405-8875-D2779DC31D44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B567-E233-4D53-B261-5BAACA64F0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47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AC4-FB7E-4405-8875-D2779DC31D44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B567-E233-4D53-B261-5BAACA64F0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94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AC4-FB7E-4405-8875-D2779DC31D44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B567-E233-4D53-B261-5BAACA64F0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8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AC4-FB7E-4405-8875-D2779DC31D44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B567-E233-4D53-B261-5BAACA64F0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32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AC4-FB7E-4405-8875-D2779DC31D44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B567-E233-4D53-B261-5BAACA64F0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9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AC4-FB7E-4405-8875-D2779DC31D44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B567-E233-4D53-B261-5BAACA64F0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45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AC4-FB7E-4405-8875-D2779DC31D44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B567-E233-4D53-B261-5BAACA64F0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70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AC4-FB7E-4405-8875-D2779DC31D44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B567-E233-4D53-B261-5BAACA64F0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50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AC4-FB7E-4405-8875-D2779DC31D44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B567-E233-4D53-B261-5BAACA64F0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92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AC4-FB7E-4405-8875-D2779DC31D44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B567-E233-4D53-B261-5BAACA64F0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41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1AC4-FB7E-4405-8875-D2779DC31D44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3B567-E233-4D53-B261-5BAACA64F0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0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774"/>
            <a:ext cx="9144001" cy="5141610"/>
          </a:xfrm>
          <a:prstGeom prst="rect">
            <a:avLst/>
          </a:prstGeom>
        </p:spPr>
      </p:pic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786176" y="332656"/>
            <a:ext cx="7796782" cy="375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lvl="3">
              <a:lnSpc>
                <a:spcPts val="1400"/>
              </a:lnSpc>
            </a:pPr>
            <a:r>
              <a:rPr lang="fr-FR" sz="1400" b="1" dirty="0" smtClean="0">
                <a:solidFill>
                  <a:srgbClr val="0061A1"/>
                </a:solidFill>
                <a:ea typeface="Times New Roman"/>
                <a:cs typeface="Times New Roman"/>
              </a:rPr>
              <a:t>Maître d’ouvrage :</a:t>
            </a:r>
            <a:endParaRPr lang="fr-FR" sz="1400" dirty="0" smtClean="0">
              <a:solidFill>
                <a:srgbClr val="0061A1"/>
              </a:solidFill>
              <a:latin typeface="Arial"/>
              <a:ea typeface="Times New Roman"/>
              <a:cs typeface="Times New Roman"/>
            </a:endParaRPr>
          </a:p>
          <a:p>
            <a:pPr marL="0" lvl="3">
              <a:lnSpc>
                <a:spcPts val="1400"/>
              </a:lnSpc>
            </a:pPr>
            <a:r>
              <a:rPr lang="fr-FR" sz="1400" dirty="0" smtClean="0">
                <a:solidFill>
                  <a:srgbClr val="0061A1"/>
                </a:solidFill>
                <a:ea typeface="Times New Roman"/>
                <a:cs typeface="Times New Roman"/>
              </a:rPr>
              <a:t>COMMUNAUTE DE COMMUNES DU CANTON DE MONTBENOIT</a:t>
            </a:r>
          </a:p>
          <a:p>
            <a:pPr marL="0" lvl="3">
              <a:lnSpc>
                <a:spcPts val="1400"/>
              </a:lnSpc>
            </a:pPr>
            <a:endParaRPr lang="fr-FR" sz="1400" dirty="0" smtClean="0">
              <a:solidFill>
                <a:srgbClr val="0061A1"/>
              </a:solidFill>
              <a:ea typeface="Times New Roman"/>
              <a:cs typeface="Times New Roman"/>
            </a:endParaRPr>
          </a:p>
          <a:p>
            <a:pPr marL="0" lvl="3">
              <a:lnSpc>
                <a:spcPts val="1400"/>
              </a:lnSpc>
            </a:pPr>
            <a:endParaRPr lang="fr-FR" sz="1400" dirty="0" smtClean="0">
              <a:solidFill>
                <a:srgbClr val="0061A1"/>
              </a:solidFill>
              <a:ea typeface="Times New Roman"/>
              <a:cs typeface="Times New Roman"/>
            </a:endParaRPr>
          </a:p>
          <a:p>
            <a:pPr marL="0" lvl="3">
              <a:lnSpc>
                <a:spcPts val="1400"/>
              </a:lnSpc>
            </a:pPr>
            <a:endParaRPr lang="fr-FR" sz="1400" dirty="0" smtClean="0">
              <a:solidFill>
                <a:srgbClr val="0061A1"/>
              </a:solidFill>
              <a:ea typeface="Times New Roman"/>
              <a:cs typeface="Times New Roman"/>
            </a:endParaRPr>
          </a:p>
          <a:p>
            <a:r>
              <a:rPr lang="fr-FR" sz="2400" b="1" cap="all" dirty="0" smtClean="0">
                <a:solidFill>
                  <a:srgbClr val="0061A1"/>
                </a:solidFill>
                <a:ea typeface="Times New Roman"/>
                <a:cs typeface="Times New Roman"/>
              </a:rPr>
              <a:t>ETUDE DIAGNOSTIQUE du système d’assainissement collectif</a:t>
            </a:r>
          </a:p>
          <a:p>
            <a:r>
              <a:rPr lang="fr-FR" sz="2400" b="1" cap="all" dirty="0" smtClean="0">
                <a:solidFill>
                  <a:srgbClr val="0061A1"/>
                </a:solidFill>
                <a:ea typeface="Times New Roman"/>
                <a:cs typeface="Times New Roman"/>
              </a:rPr>
              <a:t>Secteur val SAUGEAIS</a:t>
            </a:r>
          </a:p>
          <a:p>
            <a:endParaRPr lang="fr-FR" sz="2400" b="1" cap="all" dirty="0" smtClean="0">
              <a:solidFill>
                <a:srgbClr val="0061A1"/>
              </a:solidFill>
              <a:ea typeface="Times New Roman"/>
              <a:cs typeface="Times New Roman"/>
            </a:endParaRPr>
          </a:p>
          <a:p>
            <a:pPr algn="l">
              <a:lnSpc>
                <a:spcPts val="1400"/>
              </a:lnSpc>
              <a:spcAft>
                <a:spcPts val="0"/>
              </a:spcAft>
            </a:pPr>
            <a:endParaRPr lang="fr-FR" sz="1200" dirty="0">
              <a:solidFill>
                <a:srgbClr val="0061A1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algn="l">
              <a:lnSpc>
                <a:spcPts val="1400"/>
              </a:lnSpc>
              <a:spcAft>
                <a:spcPts val="0"/>
              </a:spcAft>
            </a:pPr>
            <a:r>
              <a:rPr lang="fr-FR" sz="1200" b="1" dirty="0">
                <a:solidFill>
                  <a:srgbClr val="0061A1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1200" dirty="0">
              <a:solidFill>
                <a:srgbClr val="0061A1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lvl="3">
              <a:lnSpc>
                <a:spcPts val="1400"/>
              </a:lnSpc>
            </a:pPr>
            <a:endParaRPr lang="fr-FR" sz="1400" dirty="0" smtClean="0">
              <a:solidFill>
                <a:srgbClr val="0061A1"/>
              </a:solidFill>
              <a:ea typeface="Times New Roman"/>
              <a:cs typeface="Times New Roman"/>
            </a:endParaRPr>
          </a:p>
          <a:p>
            <a:pPr lvl="3">
              <a:lnSpc>
                <a:spcPts val="1400"/>
              </a:lnSpc>
            </a:pPr>
            <a:endParaRPr lang="fr-FR" sz="1400" dirty="0" smtClean="0">
              <a:solidFill>
                <a:srgbClr val="0061A1"/>
              </a:solidFill>
              <a:latin typeface="Calibri"/>
              <a:ea typeface="Times New Roman"/>
              <a:cs typeface="Times New Roman"/>
            </a:endParaRPr>
          </a:p>
          <a:p>
            <a:pPr algn="l">
              <a:lnSpc>
                <a:spcPts val="1400"/>
              </a:lnSpc>
              <a:spcAft>
                <a:spcPts val="0"/>
              </a:spcAft>
            </a:pPr>
            <a:endParaRPr lang="fr-FR" sz="1200" dirty="0">
              <a:solidFill>
                <a:srgbClr val="0061A1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algn="l">
              <a:lnSpc>
                <a:spcPts val="1400"/>
              </a:lnSpc>
              <a:spcAft>
                <a:spcPts val="0"/>
              </a:spcAft>
            </a:pPr>
            <a:r>
              <a:rPr lang="fr-FR" sz="2400" b="1" cap="all" dirty="0">
                <a:solidFill>
                  <a:srgbClr val="0061A1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1200" dirty="0">
              <a:solidFill>
                <a:srgbClr val="0061A1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algn="l">
              <a:lnSpc>
                <a:spcPts val="1400"/>
              </a:lnSpc>
              <a:spcAft>
                <a:spcPts val="0"/>
              </a:spcAft>
            </a:pPr>
            <a:r>
              <a:rPr lang="fr-FR" sz="2400" b="1" cap="all" dirty="0">
                <a:solidFill>
                  <a:srgbClr val="0061A1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2400" b="1" cap="all" dirty="0" smtClean="0">
              <a:solidFill>
                <a:srgbClr val="0061A1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algn="l">
              <a:lnSpc>
                <a:spcPts val="1400"/>
              </a:lnSpc>
              <a:spcAft>
                <a:spcPts val="0"/>
              </a:spcAft>
            </a:pPr>
            <a:endParaRPr lang="fr-FR" sz="1200" dirty="0">
              <a:solidFill>
                <a:srgbClr val="0061A1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marL="228600" indent="-6985" algn="l">
              <a:lnSpc>
                <a:spcPts val="1400"/>
              </a:lnSpc>
              <a:spcBef>
                <a:spcPts val="1200"/>
              </a:spcBef>
              <a:spcAft>
                <a:spcPts val="1200"/>
              </a:spcAft>
              <a:tabLst>
                <a:tab pos="630555" algn="l"/>
                <a:tab pos="630555" algn="l"/>
                <a:tab pos="1620520" algn="l"/>
              </a:tabLst>
            </a:pPr>
            <a:r>
              <a:rPr lang="fr-FR" sz="1200" b="1" cap="small" dirty="0">
                <a:solidFill>
                  <a:srgbClr val="0061A1"/>
                </a:solidFill>
                <a:effectLst/>
                <a:latin typeface="Calibri"/>
                <a:ea typeface="Times New Roman"/>
                <a:cs typeface="Arial"/>
              </a:rPr>
              <a:t> </a:t>
            </a:r>
            <a:endParaRPr lang="fr-FR" sz="1200" dirty="0">
              <a:solidFill>
                <a:srgbClr val="0061A1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algn="l">
              <a:lnSpc>
                <a:spcPts val="1400"/>
              </a:lnSpc>
              <a:spcAft>
                <a:spcPts val="0"/>
              </a:spcAft>
            </a:pPr>
            <a:r>
              <a:rPr lang="fr-FR" sz="2400" dirty="0">
                <a:solidFill>
                  <a:srgbClr val="0061A1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1200" dirty="0">
              <a:solidFill>
                <a:srgbClr val="0061A1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684567" y="3645025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solidFill>
                  <a:srgbClr val="F07F13"/>
                </a:solidFill>
              </a:rPr>
              <a:t>REUNION DE PHASES 3 ET 4</a:t>
            </a:r>
          </a:p>
          <a:p>
            <a:endParaRPr lang="fr-FR" sz="1600" b="1" i="1" u="sng" dirty="0" smtClean="0">
              <a:solidFill>
                <a:srgbClr val="F07F13"/>
              </a:solidFill>
            </a:endParaRPr>
          </a:p>
          <a:p>
            <a:r>
              <a:rPr lang="fr-FR" sz="1600" b="1" i="1" u="sng" dirty="0" smtClean="0">
                <a:solidFill>
                  <a:srgbClr val="F07F13"/>
                </a:solidFill>
              </a:rPr>
              <a:t>Sommaire :</a:t>
            </a:r>
          </a:p>
          <a:p>
            <a:pPr marL="342900" indent="-342900">
              <a:buAutoNum type="arabicPeriod"/>
            </a:pPr>
            <a:r>
              <a:rPr lang="fr-FR" sz="1600" b="1" i="1" dirty="0" smtClean="0">
                <a:solidFill>
                  <a:srgbClr val="F07F13"/>
                </a:solidFill>
              </a:rPr>
              <a:t>Rappel des premières conclusions</a:t>
            </a:r>
          </a:p>
          <a:p>
            <a:pPr marL="342900" indent="-342900">
              <a:buFontTx/>
              <a:buAutoNum type="arabicPeriod"/>
            </a:pPr>
            <a:r>
              <a:rPr lang="fr-FR" sz="1600" b="1" i="1" dirty="0">
                <a:solidFill>
                  <a:srgbClr val="F07F13"/>
                </a:solidFill>
              </a:rPr>
              <a:t>Campagne de mesures </a:t>
            </a:r>
            <a:r>
              <a:rPr lang="fr-FR" sz="1600" b="1" i="1" dirty="0" smtClean="0">
                <a:solidFill>
                  <a:srgbClr val="F07F13"/>
                </a:solidFill>
              </a:rPr>
              <a:t>pollution</a:t>
            </a:r>
          </a:p>
          <a:p>
            <a:pPr marL="342900" indent="-342900">
              <a:buAutoNum type="arabicPeriod"/>
            </a:pPr>
            <a:r>
              <a:rPr lang="fr-FR" sz="1600" b="1" i="1" dirty="0" smtClean="0">
                <a:solidFill>
                  <a:srgbClr val="F07F13"/>
                </a:solidFill>
              </a:rPr>
              <a:t>Programme de travaux</a:t>
            </a:r>
          </a:p>
          <a:p>
            <a:pPr marL="342900" indent="-342900">
              <a:buAutoNum type="arabicPeriod"/>
            </a:pPr>
            <a:r>
              <a:rPr lang="fr-FR" sz="1600" b="1" i="1" dirty="0" smtClean="0">
                <a:solidFill>
                  <a:srgbClr val="F07F13"/>
                </a:solidFill>
              </a:rPr>
              <a:t>Etude financière</a:t>
            </a:r>
            <a:endParaRPr lang="fr-FR" sz="1600" b="1" i="1" dirty="0">
              <a:solidFill>
                <a:srgbClr val="F07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 travaux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Scénarios envisageables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9" y="1971674"/>
            <a:ext cx="8771901" cy="32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4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 travaux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Travaux sur les réseaux communaux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87524" y="1732746"/>
            <a:ext cx="8748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Eaux claires parasites météoriques (ECPM) : </a:t>
            </a:r>
            <a:r>
              <a:rPr lang="fr-FR" sz="2000" dirty="0" smtClean="0"/>
              <a:t>Tests à la fumée sur les communes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La Longeville (les </a:t>
            </a:r>
            <a:r>
              <a:rPr lang="fr-FR" sz="2000" dirty="0" err="1" smtClean="0"/>
              <a:t>Courtots</a:t>
            </a:r>
            <a:r>
              <a:rPr lang="fr-FR" sz="2000" dirty="0" smtClean="0"/>
              <a:t>) – </a:t>
            </a:r>
            <a:r>
              <a:rPr lang="fr-FR" sz="2000" i="1" dirty="0" smtClean="0"/>
              <a:t>0,21ha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Lièvremont – </a:t>
            </a:r>
            <a:r>
              <a:rPr lang="fr-FR" sz="2000" i="1" dirty="0" smtClean="0"/>
              <a:t>0,37ha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Montbenoît – </a:t>
            </a:r>
            <a:r>
              <a:rPr lang="fr-FR" sz="2000" i="1" dirty="0" smtClean="0"/>
              <a:t>0,32ha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Ville-du-Pont – </a:t>
            </a:r>
            <a:r>
              <a:rPr lang="fr-FR" sz="2000" i="1" dirty="0" smtClean="0"/>
              <a:t>0,20ha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93676" y="4121785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Eaux claires parasites permanentes</a:t>
            </a:r>
            <a:r>
              <a:rPr lang="fr-FR" sz="2000" dirty="0" smtClean="0"/>
              <a:t> </a:t>
            </a:r>
            <a:r>
              <a:rPr lang="fr-FR" sz="2000" dirty="0"/>
              <a:t>: </a:t>
            </a:r>
            <a:r>
              <a:rPr lang="fr-FR" sz="2000" dirty="0" smtClean="0"/>
              <a:t>travaux à réaliser par les communes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fr-FR" sz="2000" dirty="0"/>
              <a:t>La Longeville (les </a:t>
            </a:r>
            <a:r>
              <a:rPr lang="fr-FR" sz="2000" dirty="0" err="1"/>
              <a:t>Courtots</a:t>
            </a:r>
            <a:r>
              <a:rPr lang="fr-FR" sz="2000" dirty="0"/>
              <a:t>) – </a:t>
            </a:r>
            <a:r>
              <a:rPr lang="fr-FR" sz="2000" i="1" dirty="0" smtClean="0"/>
              <a:t>déconnexion Source Coin du Bois (4 m3/j)</a:t>
            </a:r>
            <a:endParaRPr lang="fr-FR" sz="2000" i="1" dirty="0"/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Ville-du-Pont (les </a:t>
            </a:r>
            <a:r>
              <a:rPr lang="fr-FR" sz="2000" dirty="0" err="1" smtClean="0"/>
              <a:t>Jarrons</a:t>
            </a:r>
            <a:r>
              <a:rPr lang="fr-FR" sz="2000" dirty="0" smtClean="0"/>
              <a:t>) – </a:t>
            </a:r>
            <a:r>
              <a:rPr lang="fr-FR" sz="2000" i="1" dirty="0" smtClean="0"/>
              <a:t>infiltration au niveau de la cuve du poste des </a:t>
            </a:r>
            <a:r>
              <a:rPr lang="fr-FR" sz="2000" i="1" dirty="0" err="1" smtClean="0"/>
              <a:t>Jarrons</a:t>
            </a:r>
            <a:r>
              <a:rPr lang="fr-FR" sz="2000" i="1" dirty="0" smtClean="0"/>
              <a:t> (poste communal)</a:t>
            </a:r>
            <a:endParaRPr lang="fr-FR" sz="2000" i="1" dirty="0"/>
          </a:p>
        </p:txBody>
      </p:sp>
      <p:pic>
        <p:nvPicPr>
          <p:cNvPr id="4098" name="Image 27" descr="testalafum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2057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7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 travaux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7" y="1268760"/>
            <a:ext cx="846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>
                <a:solidFill>
                  <a:srgbClr val="0061A1"/>
                </a:solidFill>
                <a:cs typeface="Times New Roman"/>
              </a:rPr>
              <a:t>scénario 1  - Travaux sur le réseau intercommunal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87524" y="1732746"/>
            <a:ext cx="8748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Eaux claires parasites météoriques (ECPM) : </a:t>
            </a:r>
            <a:r>
              <a:rPr lang="fr-FR" sz="2000" dirty="0" smtClean="0"/>
              <a:t>Couvercles étanches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Infiltration d’ECPM au niveau des tampons sous RD entre Montbenoît et Ville-du-Pont – </a:t>
            </a:r>
            <a:r>
              <a:rPr lang="fr-FR" sz="2000" i="1" dirty="0" smtClean="0"/>
              <a:t>0,12ha</a:t>
            </a:r>
            <a:endParaRPr lang="fr-F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75" y="2658171"/>
            <a:ext cx="4986021" cy="406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2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 travaux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>
                <a:solidFill>
                  <a:srgbClr val="0061A1"/>
                </a:solidFill>
                <a:cs typeface="Times New Roman"/>
              </a:rPr>
              <a:t>scénario 1 </a:t>
            </a:r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 - Travaux sur le réseau intercommunal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-1588" y="1648908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Eaux claires parasites permanentes (ECPP) : </a:t>
            </a:r>
          </a:p>
          <a:p>
            <a:r>
              <a:rPr lang="fr-FR" sz="2000" b="1" dirty="0"/>
              <a:t>	</a:t>
            </a:r>
            <a:r>
              <a:rPr lang="fr-FR" sz="2000" dirty="0" smtClean="0"/>
              <a:t>Réseau en zone inondable =&gt; renouvellement en fonte + tampons boulonnés</a:t>
            </a:r>
          </a:p>
          <a:p>
            <a:endParaRPr lang="fr-FR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Tronçon de 510ml en amont du PR Camping – </a:t>
            </a:r>
            <a:r>
              <a:rPr lang="fr-FR" sz="2000" i="1" dirty="0" smtClean="0"/>
              <a:t>18 m3/j d’ECPP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/>
              <a:t>Tronçon de 510ml en amont du PR </a:t>
            </a:r>
            <a:r>
              <a:rPr lang="fr-FR" sz="2000" dirty="0" smtClean="0"/>
              <a:t>Scierie </a:t>
            </a:r>
            <a:r>
              <a:rPr lang="fr-FR" sz="2000" dirty="0"/>
              <a:t>– </a:t>
            </a:r>
            <a:r>
              <a:rPr lang="fr-FR" sz="2000" i="1" dirty="0" smtClean="0"/>
              <a:t>24 </a:t>
            </a:r>
            <a:r>
              <a:rPr lang="fr-FR" sz="2000" i="1" dirty="0"/>
              <a:t>m3/j </a:t>
            </a:r>
            <a:r>
              <a:rPr lang="fr-FR" sz="2000" i="1" dirty="0" smtClean="0"/>
              <a:t>d’ECPP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/>
              <a:t>Tronçon de </a:t>
            </a:r>
            <a:r>
              <a:rPr lang="fr-FR" sz="2000" dirty="0" smtClean="0"/>
              <a:t>400ml </a:t>
            </a:r>
            <a:r>
              <a:rPr lang="fr-FR" sz="2000" dirty="0"/>
              <a:t>en amont du PR </a:t>
            </a:r>
            <a:r>
              <a:rPr lang="fr-FR" sz="2000" dirty="0" smtClean="0"/>
              <a:t>Ville-du-Pont </a:t>
            </a:r>
            <a:r>
              <a:rPr lang="fr-FR" sz="2000" dirty="0"/>
              <a:t>– </a:t>
            </a:r>
            <a:r>
              <a:rPr lang="fr-FR" sz="2000" i="1" dirty="0" smtClean="0"/>
              <a:t>42 </a:t>
            </a:r>
            <a:r>
              <a:rPr lang="fr-FR" sz="2000" i="1" dirty="0"/>
              <a:t>m3/j </a:t>
            </a:r>
            <a:r>
              <a:rPr lang="fr-FR" sz="2000" i="1" dirty="0" smtClean="0"/>
              <a:t>d’ECPP</a:t>
            </a:r>
            <a:endParaRPr lang="fr-FR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91885"/>
            <a:ext cx="5904655" cy="316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1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 travaux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Scénarios 2 et 2bis (Nouvelle STEP 2000 EH ou 1500 EH)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-1588" y="1648908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Proposition d’implantation : </a:t>
            </a:r>
            <a:r>
              <a:rPr lang="fr-FR" sz="2000" dirty="0" smtClean="0"/>
              <a:t>sur la commune de Maisons-du-Bois et Lièvremont</a:t>
            </a:r>
            <a:r>
              <a:rPr lang="fr-FR" sz="2000" b="1" dirty="0" smtClean="0"/>
              <a:t>	</a:t>
            </a:r>
            <a:endParaRPr lang="fr-FR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Raccordement de Lièvremont en gravitaire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Raccordement de Maisons-du-Bois et Montbenoît (Sc.2) par refoulement</a:t>
            </a:r>
            <a:endParaRPr lang="fr-FR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212976"/>
            <a:ext cx="42291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4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 travaux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Scénario 2 (Nouvelle STEP 2000 EH)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-1588" y="16489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Modifications des réseaux de transfert à prévoir : 	</a:t>
            </a:r>
            <a:endParaRPr lang="fr-FR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Raccordement de l’antenne de La Chapelle sur le PR Scierie (280ml)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Création d’un poste de relevage pour le raccordement de Maisons-du-Bois et Montbenoît sur la nouvelle STEP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dirty="0" smtClean="0"/>
              <a:t>Nouveau réseau de refoulement depuis le PR Scierie (2500ml)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7451638" cy="29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3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financière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Bilan d’investissement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7416824" cy="483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9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financière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Bilan d’investissement</a:t>
            </a:r>
            <a:endParaRPr lang="fr-F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7110"/>
            <a:ext cx="7344816" cy="50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1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financière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Bilan d’exploitation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85" y="2492896"/>
            <a:ext cx="8305830" cy="21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4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financière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3568" y="119675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Bilan financier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352928" cy="260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4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Rappel des premières conclusions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55576" y="141277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ea typeface="Times New Roman"/>
                <a:cs typeface="Times New Roman"/>
              </a:rPr>
              <a:t>DIAGNOSTIC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5048" y="1916832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Longueur réseau intercommunal : </a:t>
            </a:r>
            <a:r>
              <a:rPr lang="fr-FR" sz="2000" b="1" dirty="0" smtClean="0"/>
              <a:t>12,4 km </a:t>
            </a:r>
            <a:r>
              <a:rPr lang="fr-FR" sz="2000" dirty="0" smtClean="0"/>
              <a:t>(dont 8,5 km gravitaire)</a:t>
            </a:r>
          </a:p>
          <a:p>
            <a:endParaRPr lang="fr-FR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Nombre de postes de refoulement : </a:t>
            </a:r>
            <a:r>
              <a:rPr lang="fr-FR" sz="2000" b="1" dirty="0" smtClean="0"/>
              <a:t>6 postes</a:t>
            </a:r>
          </a:p>
          <a:p>
            <a:endParaRPr lang="fr-FR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Dimension de la STEP : </a:t>
            </a:r>
            <a:r>
              <a:rPr lang="fr-FR" sz="2000" b="1" dirty="0" smtClean="0"/>
              <a:t>3000 EH </a:t>
            </a:r>
            <a:r>
              <a:rPr lang="fr-FR" sz="2000" dirty="0" smtClean="0"/>
              <a:t>(arrivée à saturation en charge et en débit)</a:t>
            </a:r>
          </a:p>
          <a:p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P</a:t>
            </a:r>
            <a:r>
              <a:rPr lang="fr-FR" sz="2000" dirty="0" smtClean="0"/>
              <a:t>roblèmes de mise en charge : </a:t>
            </a:r>
            <a:r>
              <a:rPr lang="fr-FR" sz="2000" b="1" dirty="0" smtClean="0"/>
              <a:t>en amont des PR Carrière et PR Ville-du-Pont</a:t>
            </a:r>
          </a:p>
          <a:p>
            <a:endParaRPr lang="fr-FR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Longueur du réseau en zone inondable : </a:t>
            </a:r>
            <a:r>
              <a:rPr lang="fr-FR" sz="2000" b="1" dirty="0" smtClean="0"/>
              <a:t>2,14 km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2217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financière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3568" y="119675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PROGRAMME ANNUEL DE TRAVAUX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-1588" y="164890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Planification selon le scénario 3 (un seul site de traitement) : </a:t>
            </a:r>
            <a:endParaRPr lang="fr-FR" sz="2000" b="1" dirty="0"/>
          </a:p>
          <a:p>
            <a:r>
              <a:rPr lang="fr-FR" sz="2000" b="1" dirty="0" smtClean="0"/>
              <a:t>	</a:t>
            </a:r>
            <a:endParaRPr lang="fr-FR" sz="2000" dirty="0" smtClean="0"/>
          </a:p>
          <a:p>
            <a:pPr marL="266700" lvl="0" indent="180975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fr-FR" sz="2000" dirty="0" smtClean="0"/>
              <a:t>	</a:t>
            </a:r>
            <a:r>
              <a:rPr lang="fr-FR" sz="2000" b="1" dirty="0" smtClean="0"/>
              <a:t>Année N</a:t>
            </a:r>
            <a:r>
              <a:rPr lang="fr-FR" sz="2000" dirty="0" smtClean="0"/>
              <a:t> : </a:t>
            </a:r>
            <a:r>
              <a:rPr lang="fr-FR" dirty="0"/>
              <a:t>Travaux sur réseaux </a:t>
            </a:r>
            <a:r>
              <a:rPr lang="fr-FR" dirty="0" smtClean="0"/>
              <a:t>= </a:t>
            </a:r>
            <a:r>
              <a:rPr lang="fr-FR" dirty="0"/>
              <a:t>598 200 euros HT</a:t>
            </a:r>
          </a:p>
          <a:p>
            <a:r>
              <a:rPr lang="fr-FR" dirty="0" smtClean="0"/>
              <a:t>		Etude </a:t>
            </a:r>
            <a:r>
              <a:rPr lang="fr-FR" dirty="0"/>
              <a:t>nouvelle STEP = 110 000 euros </a:t>
            </a:r>
            <a:r>
              <a:rPr lang="fr-FR" dirty="0" smtClean="0"/>
              <a:t>HT</a:t>
            </a:r>
          </a:p>
          <a:p>
            <a:endParaRPr lang="fr-FR" dirty="0" smtClean="0"/>
          </a:p>
          <a:p>
            <a:pPr marL="266700" lvl="0" indent="180975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fr-FR" dirty="0"/>
              <a:t>	</a:t>
            </a:r>
            <a:r>
              <a:rPr lang="fr-FR" sz="2000" b="1" dirty="0"/>
              <a:t>Année </a:t>
            </a:r>
            <a:r>
              <a:rPr lang="fr-FR" sz="2000" b="1" dirty="0" smtClean="0"/>
              <a:t>N+1</a:t>
            </a:r>
            <a:r>
              <a:rPr lang="fr-FR" sz="2000" dirty="0" smtClean="0"/>
              <a:t> </a:t>
            </a:r>
            <a:r>
              <a:rPr lang="fr-FR" dirty="0"/>
              <a:t>: Travaux </a:t>
            </a:r>
            <a:r>
              <a:rPr lang="fr-FR" dirty="0" smtClean="0"/>
              <a:t>STEP </a:t>
            </a:r>
            <a:r>
              <a:rPr lang="fr-FR" dirty="0"/>
              <a:t>= </a:t>
            </a:r>
            <a:r>
              <a:rPr lang="fr-FR" dirty="0" smtClean="0"/>
              <a:t>1 265 000 </a:t>
            </a:r>
            <a:r>
              <a:rPr lang="fr-FR" dirty="0"/>
              <a:t>euros HT</a:t>
            </a:r>
          </a:p>
          <a:p>
            <a:endParaRPr lang="fr-FR" dirty="0"/>
          </a:p>
          <a:p>
            <a:pPr marL="266700" lvl="0" indent="180975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fr-FR" dirty="0"/>
              <a:t>	</a:t>
            </a:r>
            <a:r>
              <a:rPr lang="fr-FR" sz="2000" b="1" dirty="0"/>
              <a:t>Année </a:t>
            </a:r>
            <a:r>
              <a:rPr lang="fr-FR" sz="2000" b="1" dirty="0" smtClean="0"/>
              <a:t>N+2</a:t>
            </a:r>
            <a:r>
              <a:rPr lang="fr-FR" sz="2000" dirty="0" smtClean="0"/>
              <a:t> </a:t>
            </a:r>
            <a:r>
              <a:rPr lang="fr-FR" dirty="0"/>
              <a:t>: Travaux STEP = 1 265 000 euros HT</a:t>
            </a:r>
          </a:p>
          <a:p>
            <a:endParaRPr lang="fr-FR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356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Hypothèse - Raccordement Arçon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Contexte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83568" y="250570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Travaux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5203" y="172087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Population : 800 EH en 2020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Réseau en séparatif actuellement raccordé sur Doubs</a:t>
            </a:r>
            <a:endParaRPr lang="fr-FR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r-FR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7370"/>
            <a:ext cx="8593063" cy="386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1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Hypothèse - Raccordement Arçon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Incidence financière</a:t>
            </a:r>
            <a:endParaRPr lang="fr-FR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6" y="1787973"/>
            <a:ext cx="8465987" cy="414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8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67744" y="2795025"/>
            <a:ext cx="5198318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" dirty="0">
                <a:solidFill>
                  <a:srgbClr val="333399"/>
                </a:solidFill>
                <a:cs typeface="Times New Roman" pitchFamily="18" charset="0"/>
              </a:rPr>
              <a:t> </a:t>
            </a:r>
            <a:endParaRPr lang="en-US" sz="800" b="0" dirty="0">
              <a:solidFill>
                <a:schemeClr val="tx1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ctr" eaLnBrk="0" hangingPunct="0">
              <a:spcBef>
                <a:spcPct val="0"/>
              </a:spcBef>
            </a:pPr>
            <a:r>
              <a:rPr lang="fr-FR" sz="2000" b="1" dirty="0" smtClean="0">
                <a:solidFill>
                  <a:srgbClr val="333399"/>
                </a:solidFill>
                <a:cs typeface="Arial" charset="0"/>
              </a:rPr>
              <a:t>VERDI </a:t>
            </a:r>
            <a:r>
              <a:rPr lang="fr-FR" sz="2000" b="1" dirty="0">
                <a:solidFill>
                  <a:srgbClr val="333399"/>
                </a:solidFill>
                <a:cs typeface="Arial" charset="0"/>
              </a:rPr>
              <a:t>Ingénierie </a:t>
            </a:r>
            <a:r>
              <a:rPr lang="fr-FR" sz="2000" b="1" dirty="0" smtClean="0">
                <a:solidFill>
                  <a:srgbClr val="333399"/>
                </a:solidFill>
                <a:cs typeface="Arial" charset="0"/>
              </a:rPr>
              <a:t>Bourgogne Franche-Comté</a:t>
            </a:r>
            <a:endParaRPr lang="fr-FR" sz="20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fr-FR" sz="2000" dirty="0" smtClean="0">
                <a:solidFill>
                  <a:srgbClr val="333399"/>
                </a:solidFill>
                <a:cs typeface="Arial" charset="0"/>
              </a:rPr>
              <a:t>13 avenue Aristide Briand – 39100 Dole</a:t>
            </a:r>
          </a:p>
          <a:p>
            <a:pPr algn="ctr" eaLnBrk="0" hangingPunct="0"/>
            <a:r>
              <a:rPr lang="fr-FR" sz="2000" dirty="0" smtClean="0">
                <a:solidFill>
                  <a:srgbClr val="333399"/>
                </a:solidFill>
                <a:cs typeface="Arial" charset="0"/>
              </a:rPr>
              <a:t>tél : 03.84.79.02.57 – fax : 09.72.13.38.70</a:t>
            </a:r>
          </a:p>
          <a:p>
            <a:pPr algn="ctr" eaLnBrk="0" hangingPunct="0">
              <a:spcBef>
                <a:spcPct val="0"/>
              </a:spcBef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cbrevot@verdi-ingenierie.fr</a:t>
            </a:r>
          </a:p>
          <a:p>
            <a:pPr algn="ctr" eaLnBrk="0" hangingPunct="0">
              <a:spcBef>
                <a:spcPct val="0"/>
              </a:spcBef>
            </a:pPr>
            <a:endParaRPr lang="fr-FR" sz="2000" b="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defTabSz="561975"/>
            <a:r>
              <a:rPr lang="fr-FR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Rappel des premières conclusions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ea typeface="Times New Roman"/>
                <a:cs typeface="Times New Roman"/>
              </a:rPr>
              <a:t>CAMPAGNES DE MESURES 2 ET 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1700808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Vol. moyen de tps sec en entrée de STEP : </a:t>
            </a:r>
            <a:r>
              <a:rPr lang="fr-FR" sz="2000" b="1" dirty="0" smtClean="0"/>
              <a:t>356 m</a:t>
            </a:r>
            <a:r>
              <a:rPr lang="fr-FR" sz="2000" b="1" baseline="30000" dirty="0" smtClean="0"/>
              <a:t>3</a:t>
            </a:r>
            <a:r>
              <a:rPr lang="fr-FR" sz="2000" b="1" dirty="0" smtClean="0"/>
              <a:t>/j (dont 116 m</a:t>
            </a:r>
            <a:r>
              <a:rPr lang="fr-FR" sz="2000" b="1" baseline="30000" dirty="0" smtClean="0"/>
              <a:t>3</a:t>
            </a:r>
            <a:r>
              <a:rPr lang="fr-FR" sz="2000" b="1" dirty="0" smtClean="0"/>
              <a:t>/j d’ECPP)</a:t>
            </a:r>
          </a:p>
          <a:p>
            <a:endParaRPr lang="fr-FR" sz="2000" b="1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b="1" i="1" dirty="0" smtClean="0"/>
              <a:t>70% des ECPP proviennent de secteurs situés en zones inondables</a:t>
            </a:r>
          </a:p>
          <a:p>
            <a:pPr lvl="1"/>
            <a:endParaRPr lang="fr-FR" sz="2000" b="1" i="1" dirty="0" smtClean="0"/>
          </a:p>
          <a:p>
            <a:endParaRPr lang="fr-FR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Surface active totale raccordée à la STEP </a:t>
            </a:r>
            <a:r>
              <a:rPr lang="fr-FR" sz="2000" dirty="0"/>
              <a:t>: </a:t>
            </a:r>
            <a:r>
              <a:rPr lang="fr-FR" sz="2000" b="1" dirty="0" smtClean="0"/>
              <a:t>1,6 ha</a:t>
            </a:r>
            <a:endParaRPr lang="fr-FR" sz="2000" b="1" dirty="0"/>
          </a:p>
          <a:p>
            <a:endParaRPr lang="fr-FR" sz="2000" b="1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b="1" i="1" dirty="0"/>
              <a:t>70% des </a:t>
            </a:r>
            <a:r>
              <a:rPr lang="fr-FR" sz="2000" b="1" i="1" dirty="0" smtClean="0"/>
              <a:t>surfaces actives proviennent de réseaux communaux de Lièvremont, des </a:t>
            </a:r>
            <a:r>
              <a:rPr lang="fr-FR" sz="2000" b="1" i="1" dirty="0" err="1" smtClean="0"/>
              <a:t>Courtots</a:t>
            </a:r>
            <a:r>
              <a:rPr lang="fr-FR" sz="2000" b="1" i="1" dirty="0" smtClean="0"/>
              <a:t>, de Montbenoît et de Ville-du-Pont</a:t>
            </a:r>
          </a:p>
          <a:p>
            <a:pPr lvl="1"/>
            <a:endParaRPr lang="fr-FR" sz="2000" b="1" i="1" dirty="0"/>
          </a:p>
          <a:p>
            <a:pPr lvl="1"/>
            <a:endParaRPr lang="fr-FR" sz="2000" b="1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Vol. </a:t>
            </a:r>
            <a:r>
              <a:rPr lang="fr-FR" sz="2000" dirty="0" smtClean="0"/>
              <a:t>d’ECPP mesuré en inspection nocturne </a:t>
            </a:r>
            <a:r>
              <a:rPr lang="fr-FR" sz="2000" dirty="0"/>
              <a:t>: </a:t>
            </a:r>
            <a:r>
              <a:rPr lang="fr-FR" sz="2000" b="1" dirty="0" smtClean="0"/>
              <a:t>95 m</a:t>
            </a:r>
            <a:r>
              <a:rPr lang="fr-FR" sz="2000" b="1" baseline="30000" dirty="0" smtClean="0"/>
              <a:t>3</a:t>
            </a:r>
            <a:r>
              <a:rPr lang="fr-FR" sz="2000" b="1" dirty="0" smtClean="0"/>
              <a:t>/j</a:t>
            </a:r>
            <a:endParaRPr lang="fr-FR" sz="2000" b="1" dirty="0"/>
          </a:p>
          <a:p>
            <a:endParaRPr lang="fr-FR" sz="2000" b="1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000" b="1" i="1" dirty="0" smtClean="0"/>
              <a:t>Les tronçons les plus drainants se trouvent en zones inondables</a:t>
            </a:r>
            <a:endParaRPr lang="fr-FR" sz="2000" b="1" i="1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fr-FR" sz="2000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4983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defTabSz="561975"/>
            <a:r>
              <a:rPr lang="fr-FR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Rappel des premières conclusions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ea typeface="Times New Roman"/>
                <a:cs typeface="Times New Roman"/>
              </a:rPr>
              <a:t>Analyse des bilans 2014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67543" y="1700811"/>
          <a:ext cx="8412091" cy="5157189"/>
        </p:xfrm>
        <a:graphic>
          <a:graphicData uri="http://schemas.openxmlformats.org/drawingml/2006/table">
            <a:tbl>
              <a:tblPr/>
              <a:tblGrid>
                <a:gridCol w="1051844"/>
                <a:gridCol w="825499"/>
                <a:gridCol w="1131730"/>
                <a:gridCol w="825499"/>
                <a:gridCol w="825499"/>
                <a:gridCol w="1131730"/>
                <a:gridCol w="825499"/>
                <a:gridCol w="663061"/>
                <a:gridCol w="1131730"/>
              </a:tblGrid>
              <a:tr h="11654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Mois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Débit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Comparaison capacité hydraulique</a:t>
                      </a:r>
                      <a:b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(nominale : 300 m3/j)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Charge en entrée - DBO5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Comparaison capacité organique ( nominale : 180 kg/j)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Charge en entrée - DCO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Comparaison capacité organique (nominale : 384 kg/j)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(m3/j)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kg DBO5/j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EH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kg DBO5/j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EH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2133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2442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3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Février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394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4283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489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4075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3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4283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3750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3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3467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451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3758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3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352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3933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3608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3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3050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332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2767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3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Juillet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377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1817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3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Août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295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3067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459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3825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3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4167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391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3258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3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315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3233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3500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3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355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2917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431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3592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28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Décembre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3900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412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3433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3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Minimum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1817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3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Maximum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394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4283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489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4075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28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Moyenne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318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3354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398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3317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5680" marR="5680" marT="5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280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Dépassement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mois sur 12</a:t>
                      </a:r>
                    </a:p>
                  </a:txBody>
                  <a:tcPr marL="5680" marR="5680" marT="568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mois sur 12</a:t>
                      </a:r>
                    </a:p>
                  </a:txBody>
                  <a:tcPr marL="5680" marR="5680" marT="568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0" marR="5680" marT="56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mois sur 12</a:t>
                      </a:r>
                    </a:p>
                  </a:txBody>
                  <a:tcPr marL="5680" marR="5680" marT="568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3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Campagne de mesures pollution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MESURE DE LA POLLUTION (du 6 au 7 juillet 2015)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381400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2000 EH mesurés pour 3000 EH théoriques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i="1" dirty="0" smtClean="0"/>
              <a:t>Mesures en période estivale (pas de production de </a:t>
            </a:r>
            <a:r>
              <a:rPr lang="fr-FR" sz="2000" i="1" dirty="0" err="1" smtClean="0"/>
              <a:t>Mt-d’Or</a:t>
            </a:r>
            <a:r>
              <a:rPr lang="fr-FR" sz="2000" i="1" dirty="0" smtClean="0"/>
              <a:t>, période de vacances …)</a:t>
            </a:r>
          </a:p>
          <a:p>
            <a:pPr lvl="1"/>
            <a:endParaRPr lang="fr-FR" sz="2000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Ces mesures ne seront pas retenues pour le dimensionnement futur (préférence pour les valeurs de la CCCM)</a:t>
            </a:r>
            <a:endParaRPr lang="fr-FR" sz="2000" b="1" dirty="0"/>
          </a:p>
        </p:txBody>
      </p:sp>
      <p:pic>
        <p:nvPicPr>
          <p:cNvPr id="1027" name="Imag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0"/>
          <a:stretch/>
        </p:blipFill>
        <p:spPr bwMode="auto">
          <a:xfrm>
            <a:off x="548624" y="1732102"/>
            <a:ext cx="4959480" cy="19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785061"/>
            <a:ext cx="2592287" cy="193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 travaux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Bilan des débits et charges à traiter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87524" y="173274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Eaux résiduelles urbaines (ERU)</a:t>
            </a: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2490789"/>
            <a:ext cx="8568953" cy="144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1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 travaux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Bilan des débits et charges à traiter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1844824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Eaux résiduelles industrielles (ERI)</a:t>
            </a:r>
            <a:endParaRPr lang="fr-F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33498"/>
            <a:ext cx="8568952" cy="161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1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 travaux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59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Scénarios envisageables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87524" y="1732746"/>
            <a:ext cx="8568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500" b="1" dirty="0" smtClean="0"/>
              <a:t>Scénario 1</a:t>
            </a:r>
            <a:r>
              <a:rPr lang="fr-FR" sz="1500" dirty="0" smtClean="0"/>
              <a:t> : Nouvelle STEP 5640 EH</a:t>
            </a:r>
            <a:endParaRPr lang="fr-FR" sz="1500" dirty="0"/>
          </a:p>
        </p:txBody>
      </p:sp>
      <p:sp>
        <p:nvSpPr>
          <p:cNvPr id="10" name="ZoneTexte 9"/>
          <p:cNvSpPr txBox="1"/>
          <p:nvPr/>
        </p:nvSpPr>
        <p:spPr>
          <a:xfrm>
            <a:off x="293676" y="4170412"/>
            <a:ext cx="8568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500" b="1" dirty="0"/>
              <a:t>Scénario </a:t>
            </a:r>
            <a:r>
              <a:rPr lang="fr-FR" sz="1500" b="1" dirty="0" smtClean="0"/>
              <a:t>2</a:t>
            </a:r>
            <a:r>
              <a:rPr lang="fr-FR" sz="1500" dirty="0" smtClean="0"/>
              <a:t> </a:t>
            </a:r>
            <a:r>
              <a:rPr lang="fr-FR" sz="1500" dirty="0"/>
              <a:t>: </a:t>
            </a:r>
            <a:r>
              <a:rPr lang="fr-FR" sz="1500" dirty="0" smtClean="0"/>
              <a:t>STEP existante 3000 EH + Nouvelle STEP 2150 EH à Maisons-du-B.</a:t>
            </a:r>
            <a:endParaRPr lang="fr-FR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059626"/>
            <a:ext cx="7416825" cy="122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0" y="4509120"/>
            <a:ext cx="7414492" cy="123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6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36704" cy="792088"/>
          </a:xfrm>
          <a:prstGeom prst="roundRect">
            <a:avLst>
              <a:gd name="adj" fmla="val 32300"/>
            </a:avLst>
          </a:prstGeom>
          <a:solidFill>
            <a:srgbClr val="F07F13"/>
          </a:solidFill>
          <a:ln w="508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defTabSz="561975"/>
            <a:r>
              <a:rPr lang="fr-FR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de travaux</a:t>
            </a:r>
            <a:endParaRPr lang="fr-FR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102"/>
            <a:ext cx="9144001" cy="51416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12687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solidFill>
                  <a:srgbClr val="0061A1"/>
                </a:solidFill>
                <a:cs typeface="Times New Roman"/>
              </a:rPr>
              <a:t>Scénarios envisageables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87524" y="1732746"/>
            <a:ext cx="8568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500" b="1" dirty="0" smtClean="0"/>
              <a:t>Scénario </a:t>
            </a:r>
            <a:r>
              <a:rPr lang="fr-FR" sz="1500" b="1" dirty="0" smtClean="0"/>
              <a:t>2bis</a:t>
            </a:r>
            <a:r>
              <a:rPr lang="fr-FR" sz="1500" dirty="0" smtClean="0"/>
              <a:t> :</a:t>
            </a:r>
            <a:endParaRPr lang="fr-FR" sz="15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37044" y="4941168"/>
            <a:ext cx="8568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500" b="1" dirty="0"/>
              <a:t>Scénario </a:t>
            </a:r>
            <a:r>
              <a:rPr lang="fr-FR" sz="1500" b="1" dirty="0" smtClean="0"/>
              <a:t>3</a:t>
            </a:r>
            <a:r>
              <a:rPr lang="fr-FR" sz="1500" dirty="0" smtClean="0"/>
              <a:t> </a:t>
            </a:r>
            <a:r>
              <a:rPr lang="fr-FR" sz="1500" dirty="0"/>
              <a:t>: </a:t>
            </a:r>
            <a:r>
              <a:rPr lang="fr-FR" sz="1500" dirty="0" smtClean="0"/>
              <a:t>STEP existante 3000 EH + Nouvelle STEP 2640 EH à Ville-du-Pont</a:t>
            </a:r>
            <a:endParaRPr lang="fr-FR" sz="15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0" y="5271948"/>
            <a:ext cx="7414492" cy="133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28917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8730" y="3471910"/>
            <a:ext cx="7846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Ce scénario n’est pas envisageable, en effet la capacité de la station existante est inférieure à celle retenue pour le dimensionnement intégrant Montbenoît. Ce scénario ne sera pas étudié dans le programme de travaux.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789</Words>
  <Application>Microsoft Office PowerPoint</Application>
  <PresentationFormat>Affichage à l'écran (4:3)</PresentationFormat>
  <Paragraphs>296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Rappel des premières conclusions</vt:lpstr>
      <vt:lpstr>Rappel des premières conclusions</vt:lpstr>
      <vt:lpstr>Rappel des premières conclusions</vt:lpstr>
      <vt:lpstr>Campagne de mesures pollution</vt:lpstr>
      <vt:lpstr>Programme de travaux</vt:lpstr>
      <vt:lpstr>Programme de travaux</vt:lpstr>
      <vt:lpstr>Programme de travaux</vt:lpstr>
      <vt:lpstr>Programme de travaux</vt:lpstr>
      <vt:lpstr>Programme de travaux</vt:lpstr>
      <vt:lpstr>Programme de travaux</vt:lpstr>
      <vt:lpstr>Programme de travaux</vt:lpstr>
      <vt:lpstr>Programme de travaux</vt:lpstr>
      <vt:lpstr>Programme de travaux</vt:lpstr>
      <vt:lpstr>Programme de travaux</vt:lpstr>
      <vt:lpstr>Etude financière</vt:lpstr>
      <vt:lpstr>Etude financière</vt:lpstr>
      <vt:lpstr>Etude financière</vt:lpstr>
      <vt:lpstr>Etude financière</vt:lpstr>
      <vt:lpstr>Etude financière</vt:lpstr>
      <vt:lpstr>Hypothèse - Raccordement Arçon</vt:lpstr>
      <vt:lpstr>Hypothèse - Raccordement Arçon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Nion</dc:creator>
  <cp:lastModifiedBy>*</cp:lastModifiedBy>
  <cp:revision>179</cp:revision>
  <cp:lastPrinted>2014-06-05T06:58:16Z</cp:lastPrinted>
  <dcterms:created xsi:type="dcterms:W3CDTF">2013-01-04T15:11:25Z</dcterms:created>
  <dcterms:modified xsi:type="dcterms:W3CDTF">2015-10-19T15:06:29Z</dcterms:modified>
</cp:coreProperties>
</file>